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57" r:id="rId4"/>
    <p:sldId id="280" r:id="rId5"/>
    <p:sldId id="270" r:id="rId6"/>
    <p:sldId id="266" r:id="rId7"/>
    <p:sldId id="259" r:id="rId8"/>
    <p:sldId id="268" r:id="rId9"/>
    <p:sldId id="261" r:id="rId10"/>
    <p:sldId id="262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DD7964F-0F29-41BB-9BBF-26850D4CFC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702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Разпределени системи и мобилни технологии 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F35C5E-4DC0-462A-99B6-EEF49CC39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069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2A420-5EBA-4FF0-871A-F3825550146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13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DFDE4-BB13-4BBB-A61C-6C642207C388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03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DFDE4-BB13-4BBB-A61C-6C642207C38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147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FD578-0FA8-45DA-AEE5-AF706318DEF6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363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42FE5-15C8-4D55-B089-3AA970A02D83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1186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8604F-DC12-4E9E-B929-6F7163A7112F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03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7E53C8-B174-4D8C-8C52-7BC5E5400AF2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150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55918-28B1-4D10-BCB2-CFC33ADF172B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7660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Разпределени системи и мобилни технологии 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5AE38-1A37-4CC4-842B-67E1D3CBCFC8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626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460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3101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ADEC-A1AF-4C8D-B01D-1078DFDF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9107-188C-4798-A5F5-1902ECE31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6E5C4-FBC5-40C5-A7A7-B24E18A4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A205D-2DEF-4D98-97DE-26E6DC47C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D1D2-7956-4876-97DC-42EDFF81B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0B7A8-10A3-464D-AFB8-F88A04B59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133F-D117-4EF7-9BF9-BFEEB365E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70D1-F7FF-4D60-AE49-EC09EC00F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C64F-372E-459B-83DE-E212A55A5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6B809-5A31-41E1-99C3-24D05321B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BF01-9992-4C13-AFBB-9B4F77FB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9AEE7-BE9E-43AB-93E0-AE340C3ED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60FF-19EC-461F-AC40-78CA5BA5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2633115-6713-4172-AC96-EBC4392CC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50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50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50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50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50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450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 userDrawn="1"/>
        </p:nvSpPr>
        <p:spPr bwMode="auto">
          <a:xfrm>
            <a:off x="539750" y="6342063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bg-BG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381750"/>
            <a:ext cx="5192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bg-BG"/>
              <a:t>Разпределени системи и мобилни технологии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</p:sldLayoutIdLst>
  <p:transition advClick="0" advTm="1500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51EE8B-7F2F-4921-A3C9-AD94953847F6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497887" cy="36004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 smtClean="0"/>
              <a:t>K</a:t>
            </a:r>
            <a:r>
              <a:rPr lang="bg-BG" sz="3200" b="0" dirty="0" smtClean="0"/>
              <a:t>атедра “Информационни</a:t>
            </a:r>
            <a:r>
              <a:rPr lang="en-US" sz="3200" b="0" dirty="0" smtClean="0"/>
              <a:t> </a:t>
            </a:r>
            <a:r>
              <a:rPr lang="bg-BG" sz="3200" b="0" dirty="0" smtClean="0"/>
              <a:t>технологии”</a:t>
            </a:r>
            <a:br>
              <a:rPr lang="bg-BG" sz="3200" b="0" dirty="0" smtClean="0"/>
            </a:br>
            <a:r>
              <a:rPr lang="bg-BG" sz="3200" b="0" dirty="0" smtClean="0"/>
              <a:t/>
            </a:r>
            <a:br>
              <a:rPr lang="bg-BG" sz="3200" b="0" dirty="0" smtClean="0"/>
            </a:br>
            <a:r>
              <a:rPr lang="en-US" sz="3200" b="0" dirty="0" err="1" smtClean="0"/>
              <a:t>Магистърска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програма</a:t>
            </a:r>
            <a:r>
              <a:rPr lang="en-US" sz="3200" b="0" dirty="0" smtClean="0"/>
              <a:t> </a:t>
            </a:r>
            <a:r>
              <a:rPr lang="bg-BG" sz="3200" b="0" dirty="0" smtClean="0"/>
              <a:t/>
            </a:r>
            <a:br>
              <a:rPr lang="bg-BG" sz="3200" b="0" dirty="0" smtClean="0"/>
            </a:br>
            <a:r>
              <a:rPr lang="bg-BG" b="0" dirty="0" smtClean="0">
                <a:effectLst/>
              </a:rPr>
              <a:t>Разпределени системи и мобилни технологии</a:t>
            </a:r>
            <a:r>
              <a:rPr lang="en-US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437063"/>
            <a:ext cx="8229600" cy="2160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Ръководител на програмата</a:t>
            </a:r>
            <a:r>
              <a:rPr lang="en-US" sz="240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bg-BG" sz="2000" b="1" smtClean="0"/>
              <a:t>пр</a:t>
            </a:r>
            <a:r>
              <a:rPr lang="en-US" sz="2000" b="1" smtClean="0"/>
              <a:t>о</a:t>
            </a:r>
            <a:r>
              <a:rPr lang="bg-BG" sz="2000" b="1" smtClean="0"/>
              <a:t>ф</a:t>
            </a:r>
            <a:r>
              <a:rPr lang="en-US" sz="2000" b="1" smtClean="0"/>
              <a:t>. д-р </a:t>
            </a:r>
            <a:r>
              <a:rPr lang="bg-BG" sz="2000" b="1" smtClean="0"/>
              <a:t>Красен Стефанов</a:t>
            </a:r>
            <a:endParaRPr lang="en-US" sz="20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smtClean="0"/>
              <a:t>E-mail: krassen@fmi.uni-sofia.bg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55E76A-73B9-41B7-AB62-A379C801CC2B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У</a:t>
            </a:r>
            <a:r>
              <a:rPr lang="en-US" smtClean="0"/>
              <a:t>чебен  план </a:t>
            </a:r>
            <a:r>
              <a:rPr lang="bg-BG" smtClean="0"/>
              <a:t>- </a:t>
            </a:r>
            <a:r>
              <a:rPr lang="bg-BG" sz="3200" b="0" smtClean="0">
                <a:solidFill>
                  <a:schemeClr val="tx1"/>
                </a:solidFill>
              </a:rPr>
              <a:t>IІ семестър</a:t>
            </a:r>
            <a:r>
              <a:rPr lang="bg-BG" sz="3200" b="0" smtClean="0"/>
              <a:t> </a:t>
            </a:r>
            <a:endParaRPr lang="en-US" sz="3200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4495800" cy="6092825"/>
          </a:xfrm>
        </p:spPr>
        <p:txBody>
          <a:bodyPr/>
          <a:lstStyle/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Извличане на информация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WAP, </a:t>
            </a:r>
            <a:r>
              <a:rPr lang="en-US" sz="2000" dirty="0" smtClean="0"/>
              <a:t>WML</a:t>
            </a:r>
            <a:r>
              <a:rPr lang="bg-BG" sz="2000" dirty="0" smtClean="0"/>
              <a:t>  &amp; </a:t>
            </a:r>
            <a:r>
              <a:rPr lang="en-US" sz="2000" dirty="0" smtClean="0"/>
              <a:t>XHTM</a:t>
            </a:r>
            <a:r>
              <a:rPr lang="bg-BG" sz="2000" dirty="0" smtClean="0"/>
              <a:t>L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Паралелно програмиране с MPI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Разпределени ИТ архитектури</a:t>
            </a:r>
            <a:endParaRPr lang="en-US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Разпределени </a:t>
            </a:r>
            <a:r>
              <a:rPr lang="bg-BG" sz="2000" dirty="0" err="1" smtClean="0"/>
              <a:t>софт</a:t>
            </a:r>
            <a:r>
              <a:rPr lang="bg-BG" sz="2000" dirty="0" smtClean="0"/>
              <a:t>.архитектури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Системи с паралелна обработка</a:t>
            </a:r>
            <a:endParaRPr lang="en-US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en-GB" sz="2000" dirty="0" err="1" smtClean="0"/>
              <a:t>ESXi</a:t>
            </a:r>
            <a:r>
              <a:rPr lang="en-GB" sz="2000" dirty="0" smtClean="0"/>
              <a:t> </a:t>
            </a:r>
            <a:r>
              <a:rPr lang="en-GB" sz="2000" dirty="0" err="1" smtClean="0"/>
              <a:t>Сървърна</a:t>
            </a:r>
            <a:r>
              <a:rPr lang="en-GB" sz="2000" dirty="0" smtClean="0"/>
              <a:t> </a:t>
            </a:r>
            <a:r>
              <a:rPr lang="en-GB" sz="2000" dirty="0" err="1" smtClean="0"/>
              <a:t>виртуализация</a:t>
            </a:r>
            <a:endParaRPr lang="bg-BG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Софтуерни шаблони</a:t>
            </a:r>
            <a:endParaRPr lang="en-US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 smtClean="0"/>
              <a:t>Архитектури за услуги</a:t>
            </a:r>
            <a:endParaRPr lang="en-US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dirty="0" err="1" smtClean="0"/>
              <a:t>Linux</a:t>
            </a:r>
            <a:r>
              <a:rPr lang="ru-RU" sz="2000" dirty="0" smtClean="0"/>
              <a:t> системна и </a:t>
            </a:r>
            <a:r>
              <a:rPr lang="ru-RU" sz="2000" dirty="0" err="1" smtClean="0"/>
              <a:t>мрежова</a:t>
            </a:r>
            <a:r>
              <a:rPr lang="ru-RU" sz="2000" dirty="0" smtClean="0"/>
              <a:t> администрация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dirty="0" err="1" smtClean="0"/>
              <a:t>Компонентно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базирани</a:t>
            </a:r>
            <a:r>
              <a:rPr lang="ru-RU" sz="2000" dirty="0" smtClean="0"/>
              <a:t> СТ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dirty="0" err="1" smtClean="0"/>
              <a:t>Унифицирани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комуникации</a:t>
            </a:r>
            <a:endParaRPr lang="ru-RU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dirty="0"/>
              <a:t>Уеб програмиране в реално време с </a:t>
            </a:r>
            <a:r>
              <a:rPr lang="ru-RU" sz="2000" dirty="0" smtClean="0"/>
              <a:t>Node.js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/>
              <a:t>Виртуализация за </a:t>
            </a:r>
            <a:r>
              <a:rPr lang="bg-BG" sz="2000" dirty="0" err="1" smtClean="0"/>
              <a:t>дейта</a:t>
            </a:r>
            <a:r>
              <a:rPr lang="bg-BG" sz="2000" dirty="0" smtClean="0"/>
              <a:t>-център</a:t>
            </a:r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Уеб бази от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данни</a:t>
            </a:r>
            <a:endParaRPr lang="en-US" sz="2000" dirty="0" smtClean="0"/>
          </a:p>
          <a:p>
            <a:pPr marL="358775" indent="-358775" eaLnBrk="1" hangingPunct="1">
              <a:lnSpc>
                <a:spcPct val="90000"/>
              </a:lnSpc>
              <a:buFontTx/>
              <a:buAutoNum type="arabicPeriod"/>
            </a:pPr>
            <a:endParaRPr lang="en-US" sz="2200" dirty="0" smtClean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56100" y="981075"/>
            <a:ext cx="4787900" cy="5327650"/>
          </a:xfrm>
        </p:spPr>
        <p:txBody>
          <a:bodyPr/>
          <a:lstStyle/>
          <a:p>
            <a:pPr marL="342000" indent="-342000" eaLnBrk="1" hangingPunct="1">
              <a:lnSpc>
                <a:spcPct val="90000"/>
              </a:lnSpc>
              <a:buFont typeface="+mj-lt"/>
              <a:buAutoNum type="arabicPeriod" startAt="16"/>
              <a:defRPr/>
            </a:pPr>
            <a:r>
              <a:rPr lang="bg-BG" sz="2000" dirty="0" smtClean="0"/>
              <a:t>Практикум Сиско Академия 3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Практикум Сиско Академия 4</a:t>
            </a:r>
            <a:endParaRPr lang="en-US" sz="2000" dirty="0" smtClean="0">
              <a:effectLst/>
            </a:endParaRP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Директорийни услуги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ru-RU" sz="2000" dirty="0" smtClean="0"/>
              <a:t>Изграждане и администриране на Активна директория 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Дизайн на мрежова </a:t>
            </a:r>
            <a:r>
              <a:rPr lang="bg-BG" sz="2000" dirty="0" err="1" smtClean="0"/>
              <a:t>инфраструкт</a:t>
            </a:r>
            <a:r>
              <a:rPr lang="bg-BG" sz="20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ru-RU" sz="2000" dirty="0" smtClean="0"/>
              <a:t>Планиране и проектиране на </a:t>
            </a:r>
            <a:r>
              <a:rPr lang="ru-RU" sz="2000" dirty="0" err="1" smtClean="0"/>
              <a:t>мре-жови</a:t>
            </a:r>
            <a:r>
              <a:rPr lang="ru-RU" sz="2000" dirty="0" smtClean="0"/>
              <a:t> услуги в Активна директория</a:t>
            </a:r>
            <a:endParaRPr lang="bg-BG" sz="2000" dirty="0" smtClean="0"/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ru-RU" sz="2000" dirty="0" smtClean="0"/>
              <a:t>Инсталиране и управление на сървъри в клъстер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Администриране на </a:t>
            </a:r>
            <a:r>
              <a:rPr lang="en-US" sz="2000" dirty="0" smtClean="0"/>
              <a:t>Oracle </a:t>
            </a:r>
            <a:r>
              <a:rPr lang="bg-BG" sz="2000" dirty="0" smtClean="0"/>
              <a:t>БД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Администриране на </a:t>
            </a:r>
            <a:r>
              <a:rPr lang="en-US" sz="2000" dirty="0" smtClean="0"/>
              <a:t>MS Exchange </a:t>
            </a:r>
            <a:r>
              <a:rPr lang="bg-BG" sz="2000" dirty="0" smtClean="0"/>
              <a:t>сървър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Мобилни комуникации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Архитектури ориентирани към услуги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16"/>
              <a:defRPr/>
            </a:pPr>
            <a:r>
              <a:rPr lang="bg-BG" sz="2000" dirty="0" smtClean="0"/>
              <a:t>Бизнес Скайп комуникации</a:t>
            </a:r>
          </a:p>
        </p:txBody>
      </p:sp>
      <p:sp>
        <p:nvSpPr>
          <p:cNvPr id="1127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/>
          <a:lstStyle/>
          <a:p>
            <a:pPr>
              <a:defRPr/>
            </a:pPr>
            <a:r>
              <a:rPr lang="bg-BG" dirty="0" smtClean="0"/>
              <a:t>ПОВЕЧЕ ИНФОРМАЦИЯ: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507413" cy="39211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krassen@fmi.uni-sofia.bg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rsmt.fmi.uni-sofia.bg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bg-BG" dirty="0" smtClean="0"/>
              <a:t>Уеб сайтове на ФМИ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bg-BG" dirty="0" smtClean="0"/>
          </a:p>
          <a:p>
            <a:pPr>
              <a:defRPr/>
            </a:pPr>
            <a:endParaRPr lang="bg-BG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84F5A1-B492-48EC-A46E-40D2367158A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0" dirty="0" err="1" smtClean="0"/>
              <a:t>Магистърска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програма</a:t>
            </a:r>
            <a:r>
              <a:rPr lang="en-US" sz="2800" b="0" dirty="0" smtClean="0"/>
              <a:t> </a:t>
            </a:r>
            <a:r>
              <a:rPr lang="bg-BG" sz="2800" b="0" dirty="0" smtClean="0"/>
              <a:t/>
            </a:r>
            <a:br>
              <a:rPr lang="bg-BG" sz="2800" b="0" dirty="0" smtClean="0"/>
            </a:br>
            <a:r>
              <a:rPr lang="bg-BG" sz="2800" i="1" dirty="0" smtClean="0">
                <a:effectLst/>
              </a:rPr>
              <a:t>Разпределени системи и мобилни технологии</a:t>
            </a:r>
            <a:endParaRPr lang="bg-BG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defRPr/>
            </a:pPr>
            <a:r>
              <a:rPr lang="bg-BG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Програмата е с продължителност 3 семестъра. </a:t>
            </a:r>
          </a:p>
          <a:p>
            <a:pPr>
              <a:defRPr/>
            </a:pPr>
            <a:r>
              <a:rPr lang="bg-BG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Обединява широк спектър от знания в компютърните мрежи, операционните системи, софтуерните технологии, изчислителна техника и комуникации. </a:t>
            </a:r>
          </a:p>
          <a:p>
            <a:pPr>
              <a:defRPr/>
            </a:pPr>
            <a:r>
              <a:rPr lang="bg-BG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Придобиване на познания, практически умения и способности за най-ефективно и успешно навлизане на студентите в този бързо развиващ се актуален клон на съвременните информационни и комуникационни технологии.</a:t>
            </a:r>
            <a:endParaRPr lang="bg-B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63848D-CFD9-4316-B9B8-8D1D6174F88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bg-BG" smtClean="0"/>
              <a:t>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395527-91C7-4F9B-BAC5-D3BF6B402DB6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Основни характеристики</a:t>
            </a:r>
            <a:r>
              <a:rPr lang="en-US" i="1" smtClean="0"/>
              <a:t>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362950" cy="471328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Насочена към нуждите на индустрията</a:t>
            </a:r>
            <a:endParaRPr lang="bg-BG" sz="2000" b="1" dirty="0" smtClean="0"/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Достъп до курсове от световни технологични лидери като </a:t>
            </a:r>
            <a:r>
              <a:rPr lang="en-US" sz="2400" dirty="0" smtClean="0"/>
              <a:t>Cisco, Microsoft</a:t>
            </a:r>
            <a:r>
              <a:rPr lang="bg-BG" sz="2400" dirty="0" smtClean="0"/>
              <a:t>, </a:t>
            </a:r>
            <a:r>
              <a:rPr lang="en-US" sz="2400" dirty="0" smtClean="0"/>
              <a:t>HP, </a:t>
            </a:r>
            <a:r>
              <a:rPr lang="en-US" sz="2400" dirty="0" err="1" smtClean="0"/>
              <a:t>VMWare</a:t>
            </a:r>
            <a:r>
              <a:rPr lang="en-US" sz="2400" dirty="0" smtClean="0"/>
              <a:t>, IBM, Oracle </a:t>
            </a:r>
            <a:r>
              <a:rPr lang="bg-BG" sz="2400" dirty="0" smtClean="0"/>
              <a:t>и </a:t>
            </a:r>
            <a:r>
              <a:rPr lang="bg-BG" sz="2400" dirty="0" err="1" smtClean="0"/>
              <a:t>др</a:t>
            </a:r>
            <a:r>
              <a:rPr lang="en-US" sz="2400" dirty="0" smtClean="0"/>
              <a:t>.</a:t>
            </a:r>
            <a:endParaRPr lang="bg-BG" sz="2400" dirty="0" smtClean="0"/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Възможност за получаване на съвременни престижни световно</a:t>
            </a:r>
            <a:r>
              <a:rPr lang="en-US" sz="2400" dirty="0" smtClean="0"/>
              <a:t> </a:t>
            </a:r>
            <a:r>
              <a:rPr lang="bg-BG" sz="2400" dirty="0" smtClean="0"/>
              <a:t>признати сертификати</a:t>
            </a:r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Практика в най-съвременни лаборатории и уникално оборудване</a:t>
            </a:r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Осигурява фундаментални и базови теоретични знания в най-съвременни области от информатиката</a:t>
            </a:r>
            <a:endParaRPr lang="en-US" sz="2400" dirty="0" smtClean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395527-91C7-4F9B-BAC5-D3BF6B402DB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Връзки с индустрията</a:t>
            </a:r>
            <a:endParaRPr lang="en-US" i="1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362950" cy="4713288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Участие на водещи специалисти от </a:t>
            </a:r>
            <a:r>
              <a:rPr lang="en-US" sz="2400" dirty="0" smtClean="0"/>
              <a:t>Cisco, Microsoft</a:t>
            </a:r>
            <a:r>
              <a:rPr lang="bg-BG" sz="2400" dirty="0" smtClean="0"/>
              <a:t>, </a:t>
            </a:r>
            <a:r>
              <a:rPr lang="en-US" sz="2400" dirty="0" smtClean="0"/>
              <a:t>HP, </a:t>
            </a:r>
            <a:r>
              <a:rPr lang="en-US" sz="2400" dirty="0" err="1" smtClean="0"/>
              <a:t>VMWare</a:t>
            </a:r>
            <a:r>
              <a:rPr lang="en-US" sz="2400" dirty="0" smtClean="0"/>
              <a:t>, IBM, Oracle </a:t>
            </a:r>
            <a:r>
              <a:rPr lang="bg-BG" sz="2400" dirty="0" smtClean="0"/>
              <a:t>в провеждането на част от курсовете</a:t>
            </a:r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Спонсорски договори за дарение на специализирано оборудване от </a:t>
            </a:r>
            <a:r>
              <a:rPr lang="en-US" sz="2400" dirty="0" smtClean="0"/>
              <a:t>Cisco, Microsoft</a:t>
            </a:r>
            <a:r>
              <a:rPr lang="bg-BG" sz="2400" dirty="0" smtClean="0"/>
              <a:t>, </a:t>
            </a:r>
            <a:r>
              <a:rPr lang="en-US" sz="2400" dirty="0" smtClean="0"/>
              <a:t>HP, </a:t>
            </a:r>
            <a:r>
              <a:rPr lang="en-US" sz="2400" dirty="0" err="1" smtClean="0"/>
              <a:t>VMWare</a:t>
            </a:r>
            <a:r>
              <a:rPr lang="bg-BG" sz="2400" dirty="0" smtClean="0"/>
              <a:t> и други.</a:t>
            </a:r>
            <a:r>
              <a:rPr lang="en-US" sz="2400" dirty="0" smtClean="0"/>
              <a:t> </a:t>
            </a:r>
            <a:endParaRPr lang="bg-BG" sz="2400" dirty="0" smtClean="0"/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Възможност за практика на студентите във водещи наши и международни фирми</a:t>
            </a:r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Възможност за обещаващи позиции във водещи наши и международни фирми </a:t>
            </a:r>
          </a:p>
          <a:p>
            <a:pPr eaLnBrk="1" hangingPunct="1">
              <a:spcBef>
                <a:spcPct val="50000"/>
              </a:spcBef>
            </a:pPr>
            <a:r>
              <a:rPr lang="bg-BG" sz="2400" dirty="0" smtClean="0"/>
              <a:t>Включване в Сиско </a:t>
            </a:r>
            <a:r>
              <a:rPr lang="en-US" sz="2400" dirty="0" smtClean="0"/>
              <a:t>TAC Incubator Program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8DF621-F913-4C69-A2DA-0CD6E677E6F1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/>
              <a:t>Анотация</a:t>
            </a:r>
            <a:r>
              <a:rPr lang="en-US" i="1" dirty="0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507413" cy="5000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sz="2400" smtClean="0"/>
              <a:t>Ново поколение проектанти, разработчици и администратори на ИС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sz="2400" smtClean="0"/>
              <a:t>Актуални курсове за получаване на теоретични и на реални практически знания.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sz="2400" smtClean="0"/>
              <a:t>Системи за управление на разпределени изчислителни ресурси, компютърни мрежи, системи с изкуствен интелект, мобилни приложения и други Интернет приложения.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sz="2400" smtClean="0"/>
              <a:t>Управление на сложни проекти в ИТ, координиране и планиране на бизнес процеси</a:t>
            </a:r>
            <a:endParaRPr lang="bg-BG" sz="2400" smtClean="0"/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9B2686-B08B-4409-85FC-460CB306A41A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Процес на обучение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Ориентиран към съвременните нужди на софтуерни и телекомуникационни компании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Тясно интегриране с водещи фирми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Разработка на курсови проекти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Насърчаване на работата в екип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Използване на системи за електронно обучение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Възможност за дистанционно и гъвкаво обучение, съобразено с възможностите на студентите</a:t>
            </a:r>
            <a:endParaRPr lang="en-US" sz="2400" smtClean="0"/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12C38B-31CC-4132-ABB8-8D1D7AAE3112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smtClean="0"/>
              <a:t>Реализация на студентите, завършили програмата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7786688" cy="421005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Системни и мрежови администратори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Професионални разработчици на софтуер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Проектанти на компютърни мрежи и разпределени системи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Консултанти в областта на разпределените системи и мобилните комуникации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400" smtClean="0"/>
              <a:t>Менажери и лидери в различните нива на управление в ИТ-организации и отдели</a:t>
            </a:r>
          </a:p>
        </p:txBody>
      </p:sp>
      <p:sp>
        <p:nvSpPr>
          <p:cNvPr id="819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7C1FC5-C411-4982-A5A2-1060C09F907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52226" name="Rectangle 2"/>
          <p:cNvSpPr>
            <a:spLocks noRot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bg-BG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чебен  план</a:t>
            </a: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39750" y="1341438"/>
            <a:ext cx="8280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0850" indent="-4508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bg-BG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Задължителни </a:t>
            </a:r>
            <a:r>
              <a:rPr lang="bg-BG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дисциплини</a:t>
            </a: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50850" indent="-4508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50850" indent="-45085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I-</a:t>
            </a:r>
            <a:r>
              <a:rPr lang="bg-BG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 семестър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bg-BG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Компютърни мрежи 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bg-BG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Виртуализация и </a:t>
            </a:r>
            <a:r>
              <a:rPr lang="bg-BG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Клауд</a:t>
            </a:r>
            <a:r>
              <a:rPr lang="bg-BG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bg-BG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компютинг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endParaRPr lang="bg-BG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50850" indent="-450850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II</a:t>
            </a:r>
            <a:r>
              <a:rPr lang="bg-BG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І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</a:t>
            </a:r>
            <a:r>
              <a:rPr lang="bg-BG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ти </a:t>
            </a:r>
            <a:r>
              <a:rPr lang="bg-BG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семестър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bg-BG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Стаж / (Пред)дипломен проект</a:t>
            </a: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bg-BG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Дипломна работа</a:t>
            </a:r>
            <a:endParaRPr lang="bg-BG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1066800" lvl="1" indent="-609600"/>
            <a:endParaRPr lang="bg-BG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1066800" lvl="1" indent="-609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68CC4D-5C9F-4334-A565-CC2E79BCACF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Учебен  план - </a:t>
            </a:r>
            <a:r>
              <a:rPr lang="bg-BG" sz="3200" b="0" smtClean="0">
                <a:solidFill>
                  <a:schemeClr val="tx1"/>
                </a:solidFill>
              </a:rPr>
              <a:t>I семестър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692150"/>
            <a:ext cx="4572000" cy="6165850"/>
          </a:xfrm>
        </p:spPr>
        <p:txBody>
          <a:bodyPr/>
          <a:lstStyle/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b="1" dirty="0" smtClean="0"/>
              <a:t>Компютърни мрежи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Виртуализация и облачни изчисления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и проектиране на разпределени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софт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системи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Администриране на </a:t>
            </a:r>
            <a:r>
              <a:rPr lang="en-US" sz="2000" dirty="0" smtClean="0"/>
              <a:t>IIS </a:t>
            </a:r>
            <a:r>
              <a:rPr lang="bg-BG" sz="2000" dirty="0" smtClean="0"/>
              <a:t>сървър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Софтуерен бизнес анализ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Мрежово програмиране с </a:t>
            </a:r>
            <a:r>
              <a:rPr lang="bg-BG" sz="2000" dirty="0" err="1" smtClean="0"/>
              <a:t>Java</a:t>
            </a:r>
            <a:endParaRPr lang="bg-BG" sz="2000" dirty="0" smtClean="0"/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Вградени автономни системи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Администриране на публичен облак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Практикум </a:t>
            </a:r>
            <a:r>
              <a:rPr lang="en-US" sz="2000" dirty="0" smtClean="0"/>
              <a:t>Cisco</a:t>
            </a:r>
            <a:r>
              <a:rPr lang="bg-BG" sz="2000" dirty="0" smtClean="0"/>
              <a:t> академия 2</a:t>
            </a:r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Компютърни архитектури</a:t>
            </a:r>
            <a:endParaRPr lang="en-US" sz="2000" dirty="0" smtClean="0"/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Операционна система </a:t>
            </a:r>
            <a:r>
              <a:rPr lang="en-US" sz="2000" dirty="0" smtClean="0"/>
              <a:t>UNIX</a:t>
            </a:r>
            <a:endParaRPr lang="bg-BG" sz="2000" dirty="0" smtClean="0"/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Основи на администрирането</a:t>
            </a:r>
            <a:endParaRPr lang="en-US" sz="2000" dirty="0" smtClean="0"/>
          </a:p>
          <a:p>
            <a:pPr marL="531813" indent="-531813" eaLnBrk="1" hangingPunct="1">
              <a:buFont typeface="Wingdings" pitchFamily="2" charset="2"/>
              <a:buAutoNum type="arabicPeriod"/>
            </a:pPr>
            <a:r>
              <a:rPr lang="bg-BG" sz="2000" dirty="0" smtClean="0"/>
              <a:t>Управление на облаци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55976" y="908050"/>
            <a:ext cx="4788023" cy="59499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 startAt="14"/>
            </a:pPr>
            <a:r>
              <a:rPr lang="bg-BG" sz="2000" dirty="0" smtClean="0"/>
              <a:t>Автоматизиране на облачна виртуализация и приложения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/>
              <a:t>Интегриране на </a:t>
            </a:r>
            <a:r>
              <a:rPr lang="bg-BG" sz="2000" dirty="0" err="1" smtClean="0"/>
              <a:t>разпр</a:t>
            </a:r>
            <a:r>
              <a:rPr lang="bg-BG" sz="2000" dirty="0" smtClean="0"/>
              <a:t>. системи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/>
              <a:t>Увод в мрежовата сигурност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/>
              <a:t>Администриране на сървър за сигурност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Изграждане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мрежова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инфраструктура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Конфигуриране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поддръжка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мрежови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услуги</a:t>
            </a:r>
            <a:endParaRPr lang="bg-BG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Обектно-ориентирано програмиране на C#.NE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Администриране на SQL сървър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на облаци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Извличане на информация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</a:t>
            </a:r>
            <a:r>
              <a:rPr lang="bg-BG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клауд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виртуализация</a:t>
            </a:r>
          </a:p>
          <a:p>
            <a:pPr marL="360000" indent="-360000">
              <a:lnSpc>
                <a:spcPct val="80000"/>
              </a:lnSpc>
              <a:buFont typeface="Wingdings" pitchFamily="2" charset="2"/>
              <a:buAutoNum type="arabicPeriod" startAt="14"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Мрежови системи за съхраняване на данни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27088" y="6381750"/>
            <a:ext cx="6048375" cy="476250"/>
          </a:xfrm>
          <a:noFill/>
        </p:spPr>
        <p:txBody>
          <a:bodyPr/>
          <a:lstStyle/>
          <a:p>
            <a:r>
              <a:rPr lang="bg-BG" smtClean="0">
                <a:latin typeface="Arial" charset="0"/>
              </a:rPr>
              <a:t>Магистърска програма: Разпределени системи и мобилни технологии 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949</TotalTime>
  <Words>736</Words>
  <Application>Microsoft Office PowerPoint</Application>
  <PresentationFormat>On-screen Show (4:3)</PresentationFormat>
  <Paragraphs>147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Stream</vt:lpstr>
      <vt:lpstr>Kатедра “Информационни технологии”  Магистърска програма  Разпределени системи и мобилни технологии </vt:lpstr>
      <vt:lpstr>Магистърска програма  Разпределени системи и мобилни технологии</vt:lpstr>
      <vt:lpstr>Основни характеристики </vt:lpstr>
      <vt:lpstr>Връзки с индустрията</vt:lpstr>
      <vt:lpstr>Анотация </vt:lpstr>
      <vt:lpstr>Процес на обучение</vt:lpstr>
      <vt:lpstr>Реализация на студентите, завършили програмата </vt:lpstr>
      <vt:lpstr>PowerPoint Presentation</vt:lpstr>
      <vt:lpstr>Учебен  план - I семестър</vt:lpstr>
      <vt:lpstr>Учебен  план - IІ семестър </vt:lpstr>
      <vt:lpstr>ПОВЕЧЕ ИНФОРМАЦИЯ:</vt:lpstr>
    </vt:vector>
  </TitlesOfParts>
  <Company>FMI-KIT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Магистърска програма: РС &amp; МТ</dc:title>
  <dc:creator>Красен Стефанов</dc:creator>
  <cp:lastModifiedBy>Ani Vasileva</cp:lastModifiedBy>
  <cp:revision>90</cp:revision>
  <dcterms:created xsi:type="dcterms:W3CDTF">2003-09-16T08:49:47Z</dcterms:created>
  <dcterms:modified xsi:type="dcterms:W3CDTF">2018-06-27T08:27:45Z</dcterms:modified>
</cp:coreProperties>
</file>